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mo" panose="020B0604020202020204" charset="0"/>
      <p:regular r:id="rId8"/>
    </p:embeddedFont>
    <p:embeddedFont>
      <p:font typeface="Arimo Bold" panose="020B0604020202020204" charset="0"/>
      <p:regular r:id="rId9"/>
    </p:embeddedFont>
    <p:embeddedFont>
      <p:font typeface="Gotham" panose="020B0604020202020204" charset="0"/>
      <p:regular r:id="rId10"/>
    </p:embeddedFont>
    <p:embeddedFont>
      <p:font typeface="Gotham Bold" panose="020B0604020202020204" charset="0"/>
      <p:regular r:id="rId11"/>
    </p:embeddedFont>
    <p:embeddedFont>
      <p:font typeface="ITC Avant Garde Gothic Bold" panose="020B0604020202020204" charset="0"/>
      <p:regular r:id="rId12"/>
    </p:embeddedFont>
    <p:embeddedFont>
      <p:font typeface="Lato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svg"/><Relationship Id="rId5" Type="http://schemas.openxmlformats.org/officeDocument/2006/relationships/image" Target="../media/image15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6" t="-22129" r="-4111" b="-200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48238" y="-540591"/>
            <a:ext cx="11368183" cy="11368183"/>
          </a:xfrm>
          <a:custGeom>
            <a:avLst/>
            <a:gdLst/>
            <a:ahLst/>
            <a:cxnLst/>
            <a:rect l="l" t="t" r="r" b="b"/>
            <a:pathLst>
              <a:path w="11368183" h="11368183">
                <a:moveTo>
                  <a:pt x="0" y="0"/>
                </a:moveTo>
                <a:lnTo>
                  <a:pt x="11368183" y="0"/>
                </a:lnTo>
                <a:lnTo>
                  <a:pt x="11368183" y="11368182"/>
                </a:lnTo>
                <a:lnTo>
                  <a:pt x="0" y="11368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099662" y="-795794"/>
            <a:ext cx="2165341" cy="2181205"/>
          </a:xfrm>
          <a:custGeom>
            <a:avLst/>
            <a:gdLst/>
            <a:ahLst/>
            <a:cxnLst/>
            <a:rect l="l" t="t" r="r" b="b"/>
            <a:pathLst>
              <a:path w="2165341" h="2181205">
                <a:moveTo>
                  <a:pt x="0" y="0"/>
                </a:moveTo>
                <a:lnTo>
                  <a:pt x="2165341" y="0"/>
                </a:lnTo>
                <a:lnTo>
                  <a:pt x="2165341" y="2181205"/>
                </a:lnTo>
                <a:lnTo>
                  <a:pt x="0" y="218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-843686" y="7571659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6"/>
                </a:lnTo>
                <a:lnTo>
                  <a:pt x="0" y="16390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3080" r="-2279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16580621" y="9247739"/>
            <a:ext cx="684382" cy="0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AutoShape 7"/>
          <p:cNvSpPr/>
          <p:nvPr/>
        </p:nvSpPr>
        <p:spPr>
          <a:xfrm flipH="1" flipV="1">
            <a:off x="17268825" y="8758199"/>
            <a:ext cx="5703" cy="1000203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" name="AutoShape 8"/>
          <p:cNvSpPr/>
          <p:nvPr/>
        </p:nvSpPr>
        <p:spPr>
          <a:xfrm flipV="1">
            <a:off x="16654009" y="1707356"/>
            <a:ext cx="605291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AutoShape 9"/>
          <p:cNvSpPr/>
          <p:nvPr/>
        </p:nvSpPr>
        <p:spPr>
          <a:xfrm flipV="1">
            <a:off x="38039" y="9305925"/>
            <a:ext cx="605291" cy="0"/>
          </a:xfrm>
          <a:prstGeom prst="line">
            <a:avLst/>
          </a:prstGeom>
          <a:ln w="952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297654" y="644366"/>
            <a:ext cx="3296176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Pitch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9764" y="6748501"/>
            <a:ext cx="8731911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3"/>
              </a:lnSpc>
            </a:pPr>
            <a:endParaRPr/>
          </a:p>
          <a:p>
            <a:pPr marL="583385" lvl="1" indent="-291693" algn="l">
              <a:lnSpc>
                <a:spcPts val="3242"/>
              </a:lnSpc>
              <a:buFont typeface="Arial"/>
              <a:buChar char="•"/>
            </a:pPr>
            <a:r>
              <a:rPr lang="en-US" sz="2702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·Dirección General de Aeronáutica Civil (DGAC)</a:t>
            </a:r>
          </a:p>
          <a:p>
            <a:pPr algn="l">
              <a:lnSpc>
                <a:spcPts val="3242"/>
              </a:lnSpc>
            </a:pPr>
            <a:r>
              <a:rPr lang="en-US" sz="2702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       Prototipo de Innovación Tecnológica</a:t>
            </a:r>
          </a:p>
          <a:p>
            <a:pPr marL="583385" lvl="1" indent="-291693" algn="l">
              <a:lnSpc>
                <a:spcPts val="3242"/>
              </a:lnSpc>
              <a:buFont typeface="Arial"/>
              <a:buChar char="•"/>
            </a:pPr>
            <a:r>
              <a:rPr lang="en-US" sz="2702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Renato Toro </a:t>
            </a:r>
          </a:p>
          <a:p>
            <a:pPr marL="583385" lvl="1" indent="-291693" algn="l">
              <a:lnSpc>
                <a:spcPts val="3242"/>
              </a:lnSpc>
              <a:buFont typeface="Arial"/>
              <a:buChar char="•"/>
            </a:pPr>
            <a:r>
              <a:rPr lang="en-US" sz="2702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Cristian Martínez </a:t>
            </a:r>
          </a:p>
          <a:p>
            <a:pPr marL="583385" lvl="1" indent="-291693" algn="l">
              <a:lnSpc>
                <a:spcPts val="3242"/>
              </a:lnSpc>
              <a:buFont typeface="Arial"/>
              <a:buChar char="•"/>
            </a:pPr>
            <a:r>
              <a:rPr lang="en-US" sz="2702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Miguel Donoso </a:t>
            </a:r>
          </a:p>
          <a:p>
            <a:pPr marL="583385" lvl="1" indent="-291693" algn="l">
              <a:lnSpc>
                <a:spcPts val="3242"/>
              </a:lnSpc>
              <a:buFont typeface="Arial"/>
              <a:buChar char="•"/>
            </a:pPr>
            <a:r>
              <a:rPr lang="en-US" sz="2702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Rodolfo Morales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7469" y="3075412"/>
            <a:ext cx="9813061" cy="177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  <a:spcBef>
                <a:spcPct val="0"/>
              </a:spcBef>
            </a:pPr>
            <a:r>
              <a:rPr lang="en-US" sz="4625" b="1" spc="462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Sistema Integrado de Gestión de Biblioteca (SIGB)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6"/>
    </mc:Choice>
    <mc:Fallback>
      <p:transition spd="slow" advTm="815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28693" y="58114"/>
            <a:ext cx="1630614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01</a:t>
            </a:r>
          </a:p>
        </p:txBody>
      </p:sp>
      <p:sp>
        <p:nvSpPr>
          <p:cNvPr id="3" name="AutoShape 3"/>
          <p:cNvSpPr/>
          <p:nvPr/>
        </p:nvSpPr>
        <p:spPr>
          <a:xfrm>
            <a:off x="9604092" y="616279"/>
            <a:ext cx="0" cy="330917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8328693" y="1038225"/>
            <a:ext cx="2075296" cy="0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2722892" y="-317535"/>
            <a:ext cx="5573986" cy="5461035"/>
            <a:chOff x="0" y="0"/>
            <a:chExt cx="1468046" cy="14382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8046" cy="1438297"/>
            </a:xfrm>
            <a:custGeom>
              <a:avLst/>
              <a:gdLst/>
              <a:ahLst/>
              <a:cxnLst/>
              <a:rect l="l" t="t" r="r" b="b"/>
              <a:pathLst>
                <a:path w="1468046" h="1438297">
                  <a:moveTo>
                    <a:pt x="0" y="0"/>
                  </a:moveTo>
                  <a:lnTo>
                    <a:pt x="1468046" y="0"/>
                  </a:lnTo>
                  <a:lnTo>
                    <a:pt x="1468046" y="1438297"/>
                  </a:lnTo>
                  <a:lnTo>
                    <a:pt x="0" y="1438297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468046" cy="1409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6569989" cy="8229600"/>
            <a:chOff x="0" y="0"/>
            <a:chExt cx="1673574" cy="2096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3574" cy="2096327"/>
            </a:xfrm>
            <a:custGeom>
              <a:avLst/>
              <a:gdLst/>
              <a:ahLst/>
              <a:cxnLst/>
              <a:rect l="l" t="t" r="r" b="b"/>
              <a:pathLst>
                <a:path w="1673574" h="2096327">
                  <a:moveTo>
                    <a:pt x="0" y="0"/>
                  </a:moveTo>
                  <a:lnTo>
                    <a:pt x="1673574" y="0"/>
                  </a:lnTo>
                  <a:lnTo>
                    <a:pt x="1673574" y="2096327"/>
                  </a:lnTo>
                  <a:lnTo>
                    <a:pt x="0" y="2096327"/>
                  </a:lnTo>
                  <a:close/>
                </a:path>
              </a:pathLst>
            </a:custGeom>
            <a:blipFill>
              <a:blip r:embed="rId2"/>
              <a:stretch>
                <a:fillRect l="-44061" r="-4453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153850" y="7571659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6"/>
                </a:lnTo>
                <a:lnTo>
                  <a:pt x="0" y="1639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3080" r="-2279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6421353" y="-407050"/>
            <a:ext cx="2165341" cy="2181205"/>
          </a:xfrm>
          <a:custGeom>
            <a:avLst/>
            <a:gdLst/>
            <a:ahLst/>
            <a:cxnLst/>
            <a:rect l="l" t="t" r="r" b="b"/>
            <a:pathLst>
              <a:path w="2165341" h="2181205">
                <a:moveTo>
                  <a:pt x="0" y="0"/>
                </a:moveTo>
                <a:lnTo>
                  <a:pt x="2165341" y="0"/>
                </a:lnTo>
                <a:lnTo>
                  <a:pt x="2165341" y="2181205"/>
                </a:lnTo>
                <a:lnTo>
                  <a:pt x="0" y="218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>
            <a:off x="16956655" y="9210675"/>
            <a:ext cx="605291" cy="0"/>
          </a:xfrm>
          <a:prstGeom prst="line">
            <a:avLst/>
          </a:prstGeom>
          <a:ln w="952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3" name="AutoShape 13"/>
          <p:cNvSpPr/>
          <p:nvPr/>
        </p:nvSpPr>
        <p:spPr>
          <a:xfrm flipV="1">
            <a:off x="1028700" y="731177"/>
            <a:ext cx="605291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2342503" y="7062140"/>
            <a:ext cx="1963019" cy="2148535"/>
          </a:xfrm>
          <a:custGeom>
            <a:avLst/>
            <a:gdLst/>
            <a:ahLst/>
            <a:cxnLst/>
            <a:rect l="l" t="t" r="r" b="b"/>
            <a:pathLst>
              <a:path w="1963019" h="2148535">
                <a:moveTo>
                  <a:pt x="0" y="0"/>
                </a:moveTo>
                <a:lnTo>
                  <a:pt x="1963018" y="0"/>
                </a:lnTo>
                <a:lnTo>
                  <a:pt x="1963018" y="2148535"/>
                </a:lnTo>
                <a:lnTo>
                  <a:pt x="0" y="2148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8760280" y="1850355"/>
            <a:ext cx="8360024" cy="156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74E8AE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El problema actual 🟥</a:t>
            </a:r>
          </a:p>
          <a:p>
            <a:pPr algn="l">
              <a:lnSpc>
                <a:spcPts val="5600"/>
              </a:lnSpc>
            </a:pPr>
            <a:endParaRPr lang="en-US" sz="5600" b="1">
              <a:solidFill>
                <a:srgbClr val="74E8AE"/>
              </a:solidFill>
              <a:latin typeface="ITC Avant Garde Gothic Bold"/>
              <a:ea typeface="ITC Avant Garde Gothic Bold"/>
              <a:cs typeface="ITC Avant Garde Gothic Bold"/>
              <a:sym typeface="ITC Avant Garde Gothic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296878" y="2941753"/>
            <a:ext cx="8801665" cy="322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738" lvl="1" indent="-336869" algn="ctr">
              <a:lnSpc>
                <a:spcPts val="3120"/>
              </a:lnSpc>
              <a:spcBef>
                <a:spcPct val="0"/>
              </a:spcBef>
              <a:buFont typeface="Arial"/>
              <a:buChar char="•"/>
            </a:pPr>
            <a:r>
              <a:rPr lang="en-US" sz="3120" b="1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Problema: La gestión de la biblioteca es lenta, manual y propensa a errores (uso de planillas, cuadernos).</a:t>
            </a:r>
          </a:p>
          <a:p>
            <a:pPr marL="673738" lvl="1" indent="-336869" algn="ctr">
              <a:lnSpc>
                <a:spcPts val="3120"/>
              </a:lnSpc>
              <a:spcBef>
                <a:spcPct val="0"/>
              </a:spcBef>
              <a:buFont typeface="Arial"/>
              <a:buChar char="•"/>
            </a:pPr>
            <a:endParaRPr lang="en-US" sz="3120" b="1">
              <a:solidFill>
                <a:srgbClr val="FFFFFF"/>
              </a:solidFill>
              <a:latin typeface="ITC Avant Garde Gothic Bold"/>
              <a:ea typeface="ITC Avant Garde Gothic Bold"/>
              <a:cs typeface="ITC Avant Garde Gothic Bold"/>
              <a:sym typeface="ITC Avant Garde Gothic Bold"/>
            </a:endParaRPr>
          </a:p>
          <a:p>
            <a:pPr marL="673738" lvl="1" indent="-336869" algn="ctr">
              <a:lnSpc>
                <a:spcPts val="3120"/>
              </a:lnSpc>
              <a:spcBef>
                <a:spcPct val="0"/>
              </a:spcBef>
              <a:buFont typeface="Arial"/>
              <a:buChar char="•"/>
            </a:pPr>
            <a:r>
              <a:rPr lang="en-US" sz="3120" b="1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Consecuencia: La institución pierde eficiencia, tiempo y datos clave sobre el uso de materiales.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endParaRPr lang="en-US" sz="3120" b="1">
              <a:solidFill>
                <a:srgbClr val="FFFFFF"/>
              </a:solidFill>
              <a:latin typeface="ITC Avant Garde Gothic Bold"/>
              <a:ea typeface="ITC Avant Garde Gothic Bold"/>
              <a:cs typeface="ITC Avant Garde Gothic Bold"/>
              <a:sym typeface="ITC Avant Garde Gothi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1"/>
    </mc:Choice>
    <mc:Fallback>
      <p:transition spd="slow" advTm="1106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9983" y="-102870"/>
            <a:ext cx="18885088" cy="3863886"/>
            <a:chOff x="0" y="0"/>
            <a:chExt cx="7769885" cy="1589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69885" cy="1589717"/>
            </a:xfrm>
            <a:custGeom>
              <a:avLst/>
              <a:gdLst/>
              <a:ahLst/>
              <a:cxnLst/>
              <a:rect l="l" t="t" r="r" b="b"/>
              <a:pathLst>
                <a:path w="7769885" h="1589717">
                  <a:moveTo>
                    <a:pt x="0" y="0"/>
                  </a:moveTo>
                  <a:lnTo>
                    <a:pt x="7769885" y="0"/>
                  </a:lnTo>
                  <a:lnTo>
                    <a:pt x="7769885" y="1589717"/>
                  </a:lnTo>
                  <a:lnTo>
                    <a:pt x="0" y="1589717"/>
                  </a:lnTo>
                  <a:close/>
                </a:path>
              </a:pathLst>
            </a:custGeom>
            <a:blipFill>
              <a:blip r:embed="rId2"/>
              <a:stretch>
                <a:fillRect t="-41570" b="-2155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1147" y="3484791"/>
            <a:ext cx="1795105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02</a:t>
            </a:r>
          </a:p>
        </p:txBody>
      </p:sp>
      <p:sp>
        <p:nvSpPr>
          <p:cNvPr id="5" name="AutoShape 5"/>
          <p:cNvSpPr/>
          <p:nvPr/>
        </p:nvSpPr>
        <p:spPr>
          <a:xfrm>
            <a:off x="2406268" y="4284891"/>
            <a:ext cx="0" cy="330917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131147" y="4619860"/>
            <a:ext cx="2284646" cy="0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31147" y="4844961"/>
            <a:ext cx="5750767" cy="156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74E8AE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Nuestra Solución🟦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3016" y="5620931"/>
            <a:ext cx="10763292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861" lvl="1" indent="-343930" algn="l">
              <a:lnSpc>
                <a:spcPts val="3823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El SIGB logra la digitalización total de la gestión bibliográfica. Ofrece Automatización total (registro de préstamo en &lt; 30 segundos) y Acceso 24/7 mediante el OPAC y su diseño web responsivo. Esto permite generar reportes automáticos para Decisiones Inteligentes y optimización. </a:t>
            </a:r>
          </a:p>
          <a:p>
            <a:pPr algn="l">
              <a:lnSpc>
                <a:spcPts val="3103"/>
              </a:lnSpc>
            </a:pPr>
            <a:endParaRPr lang="en-US" sz="3186">
              <a:solidFill>
                <a:srgbClr val="FFFFFF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7259300" y="4284891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6"/>
                </a:lnTo>
                <a:lnTo>
                  <a:pt x="0" y="1639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3080" r="-2279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47702" y="-1193472"/>
            <a:ext cx="2165341" cy="2181205"/>
          </a:xfrm>
          <a:custGeom>
            <a:avLst/>
            <a:gdLst/>
            <a:ahLst/>
            <a:cxnLst/>
            <a:rect l="l" t="t" r="r" b="b"/>
            <a:pathLst>
              <a:path w="2165341" h="2181205">
                <a:moveTo>
                  <a:pt x="0" y="0"/>
                </a:moveTo>
                <a:lnTo>
                  <a:pt x="2165341" y="0"/>
                </a:lnTo>
                <a:lnTo>
                  <a:pt x="2165341" y="2181204"/>
                </a:lnTo>
                <a:lnTo>
                  <a:pt x="0" y="2181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AutoShape 11"/>
          <p:cNvSpPr/>
          <p:nvPr/>
        </p:nvSpPr>
        <p:spPr>
          <a:xfrm flipV="1">
            <a:off x="17259300" y="6390565"/>
            <a:ext cx="605291" cy="0"/>
          </a:xfrm>
          <a:prstGeom prst="line">
            <a:avLst/>
          </a:prstGeom>
          <a:ln w="952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7702" y="1212123"/>
            <a:ext cx="1795105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03</a:t>
            </a:r>
          </a:p>
        </p:txBody>
      </p:sp>
      <p:sp>
        <p:nvSpPr>
          <p:cNvPr id="3" name="AutoShape 3"/>
          <p:cNvSpPr/>
          <p:nvPr/>
        </p:nvSpPr>
        <p:spPr>
          <a:xfrm>
            <a:off x="3542807" y="1970071"/>
            <a:ext cx="0" cy="330917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1747702" y="2302836"/>
            <a:ext cx="2284646" cy="0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 flipV="1">
            <a:off x="1793895" y="4674139"/>
            <a:ext cx="1474395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537849" y="-843094"/>
            <a:ext cx="2165341" cy="2181205"/>
          </a:xfrm>
          <a:custGeom>
            <a:avLst/>
            <a:gdLst/>
            <a:ahLst/>
            <a:cxnLst/>
            <a:rect l="l" t="t" r="r" b="b"/>
            <a:pathLst>
              <a:path w="2165341" h="2181205">
                <a:moveTo>
                  <a:pt x="0" y="0"/>
                </a:moveTo>
                <a:lnTo>
                  <a:pt x="2165341" y="0"/>
                </a:lnTo>
                <a:lnTo>
                  <a:pt x="2165341" y="2181205"/>
                </a:lnTo>
                <a:lnTo>
                  <a:pt x="0" y="2181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155420" y="7256282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7"/>
                </a:lnTo>
                <a:lnTo>
                  <a:pt x="0" y="1639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3080" r="-2279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AutoShape 8"/>
          <p:cNvSpPr/>
          <p:nvPr/>
        </p:nvSpPr>
        <p:spPr>
          <a:xfrm flipV="1">
            <a:off x="17776320" y="1770288"/>
            <a:ext cx="605291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1664445" y="773758"/>
            <a:ext cx="4873404" cy="3700483"/>
          </a:xfrm>
          <a:custGeom>
            <a:avLst/>
            <a:gdLst/>
            <a:ahLst/>
            <a:cxnLst/>
            <a:rect l="l" t="t" r="r" b="b"/>
            <a:pathLst>
              <a:path w="4873404" h="3700483">
                <a:moveTo>
                  <a:pt x="0" y="0"/>
                </a:moveTo>
                <a:lnTo>
                  <a:pt x="4873404" y="0"/>
                </a:lnTo>
                <a:lnTo>
                  <a:pt x="4873404" y="3700483"/>
                </a:lnTo>
                <a:lnTo>
                  <a:pt x="0" y="3700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747702" y="2928564"/>
            <a:ext cx="8343048" cy="85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74E8AE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¿Cómo lo hicimos? 🟧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0822" y="5172075"/>
            <a:ext cx="14967027" cy="445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20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Tecnología Central: Construido con Python y Django (código abierto), garantizando seguridad y estabilidad.</a:t>
            </a:r>
          </a:p>
          <a:p>
            <a:pPr algn="l">
              <a:lnSpc>
                <a:spcPts val="3200"/>
              </a:lnSpc>
            </a:pPr>
            <a:endParaRPr lang="en-US" sz="320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690881" lvl="1" indent="-345440" algn="l">
              <a:lnSpc>
                <a:spcPts val="320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Usabilidad: Interfaz intuitiva y limpia (objetivo de usabilidad &gt; 4% en escala Likert).</a:t>
            </a:r>
          </a:p>
          <a:p>
            <a:pPr algn="l">
              <a:lnSpc>
                <a:spcPts val="3200"/>
              </a:lnSpc>
            </a:pPr>
            <a:endParaRPr lang="en-US" sz="320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690881" lvl="1" indent="-345440" algn="l">
              <a:lnSpc>
                <a:spcPts val="320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Escalabilidad/Futuro:</a:t>
            </a:r>
          </a:p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Prepara para integrarse con Inicio de Sesión Institucional (SSO).</a:t>
            </a:r>
          </a:p>
          <a:p>
            <a:pPr algn="l">
              <a:lnSpc>
                <a:spcPts val="3200"/>
              </a:lnSpc>
            </a:pPr>
            <a:endParaRPr lang="en-US" sz="320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690881" lvl="1" indent="-345440" algn="l">
              <a:lnSpc>
                <a:spcPts val="3200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Utiliza contenedores Docker para robustez y despliegue automatizado.</a:t>
            </a:r>
          </a:p>
          <a:p>
            <a:pPr algn="l">
              <a:lnSpc>
                <a:spcPts val="3200"/>
              </a:lnSpc>
            </a:pPr>
            <a:endParaRPr lang="en-US" sz="3200" b="1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0806" y="2678960"/>
            <a:ext cx="1795105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04</a:t>
            </a:r>
          </a:p>
        </p:txBody>
      </p:sp>
      <p:sp>
        <p:nvSpPr>
          <p:cNvPr id="3" name="AutoShape 3"/>
          <p:cNvSpPr/>
          <p:nvPr/>
        </p:nvSpPr>
        <p:spPr>
          <a:xfrm>
            <a:off x="3555911" y="3436908"/>
            <a:ext cx="0" cy="330917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1760806" y="3769673"/>
            <a:ext cx="2284646" cy="0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9799908" y="1764011"/>
            <a:ext cx="2952156" cy="29521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1123" y="0"/>
                  </a:moveTo>
                  <a:lnTo>
                    <a:pt x="681677" y="0"/>
                  </a:lnTo>
                  <a:cubicBezTo>
                    <a:pt x="716453" y="0"/>
                    <a:pt x="749805" y="13815"/>
                    <a:pt x="774395" y="38405"/>
                  </a:cubicBezTo>
                  <a:cubicBezTo>
                    <a:pt x="798985" y="62995"/>
                    <a:pt x="812800" y="96347"/>
                    <a:pt x="812800" y="131123"/>
                  </a:cubicBezTo>
                  <a:lnTo>
                    <a:pt x="812800" y="681677"/>
                  </a:lnTo>
                  <a:cubicBezTo>
                    <a:pt x="812800" y="716453"/>
                    <a:pt x="798985" y="749805"/>
                    <a:pt x="774395" y="774395"/>
                  </a:cubicBezTo>
                  <a:cubicBezTo>
                    <a:pt x="749805" y="798985"/>
                    <a:pt x="716453" y="812800"/>
                    <a:pt x="681677" y="812800"/>
                  </a:cubicBezTo>
                  <a:lnTo>
                    <a:pt x="131123" y="812800"/>
                  </a:lnTo>
                  <a:cubicBezTo>
                    <a:pt x="96347" y="812800"/>
                    <a:pt x="62995" y="798985"/>
                    <a:pt x="38405" y="774395"/>
                  </a:cubicBezTo>
                  <a:cubicBezTo>
                    <a:pt x="13815" y="749805"/>
                    <a:pt x="0" y="716453"/>
                    <a:pt x="0" y="681677"/>
                  </a:cubicBezTo>
                  <a:lnTo>
                    <a:pt x="0" y="131123"/>
                  </a:lnTo>
                  <a:cubicBezTo>
                    <a:pt x="0" y="96347"/>
                    <a:pt x="13815" y="62995"/>
                    <a:pt x="38405" y="38405"/>
                  </a:cubicBezTo>
                  <a:cubicBezTo>
                    <a:pt x="62995" y="13815"/>
                    <a:pt x="96347" y="0"/>
                    <a:pt x="131123" y="0"/>
                  </a:cubicBez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01854" y="1651457"/>
            <a:ext cx="2952156" cy="29521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1123" y="0"/>
                  </a:moveTo>
                  <a:lnTo>
                    <a:pt x="681677" y="0"/>
                  </a:lnTo>
                  <a:cubicBezTo>
                    <a:pt x="716453" y="0"/>
                    <a:pt x="749805" y="13815"/>
                    <a:pt x="774395" y="38405"/>
                  </a:cubicBezTo>
                  <a:cubicBezTo>
                    <a:pt x="798985" y="62995"/>
                    <a:pt x="812800" y="96347"/>
                    <a:pt x="812800" y="131123"/>
                  </a:cubicBezTo>
                  <a:lnTo>
                    <a:pt x="812800" y="681677"/>
                  </a:lnTo>
                  <a:cubicBezTo>
                    <a:pt x="812800" y="716453"/>
                    <a:pt x="798985" y="749805"/>
                    <a:pt x="774395" y="774395"/>
                  </a:cubicBezTo>
                  <a:cubicBezTo>
                    <a:pt x="749805" y="798985"/>
                    <a:pt x="716453" y="812800"/>
                    <a:pt x="681677" y="812800"/>
                  </a:cubicBezTo>
                  <a:lnTo>
                    <a:pt x="131123" y="812800"/>
                  </a:lnTo>
                  <a:cubicBezTo>
                    <a:pt x="96347" y="812800"/>
                    <a:pt x="62995" y="798985"/>
                    <a:pt x="38405" y="774395"/>
                  </a:cubicBezTo>
                  <a:cubicBezTo>
                    <a:pt x="13815" y="749805"/>
                    <a:pt x="0" y="716453"/>
                    <a:pt x="0" y="681677"/>
                  </a:cubicBezTo>
                  <a:lnTo>
                    <a:pt x="0" y="131123"/>
                  </a:lnTo>
                  <a:cubicBezTo>
                    <a:pt x="0" y="96347"/>
                    <a:pt x="13815" y="62995"/>
                    <a:pt x="38405" y="38405"/>
                  </a:cubicBezTo>
                  <a:cubicBezTo>
                    <a:pt x="62995" y="13815"/>
                    <a:pt x="96347" y="0"/>
                    <a:pt x="1311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36640" y="2273217"/>
            <a:ext cx="1078691" cy="1263474"/>
          </a:xfrm>
          <a:custGeom>
            <a:avLst/>
            <a:gdLst/>
            <a:ahLst/>
            <a:cxnLst/>
            <a:rect l="l" t="t" r="r" b="b"/>
            <a:pathLst>
              <a:path w="1078691" h="1263474">
                <a:moveTo>
                  <a:pt x="0" y="0"/>
                </a:moveTo>
                <a:lnTo>
                  <a:pt x="1078691" y="0"/>
                </a:lnTo>
                <a:lnTo>
                  <a:pt x="1078691" y="1263474"/>
                </a:lnTo>
                <a:lnTo>
                  <a:pt x="0" y="1263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4332070" y="2405720"/>
            <a:ext cx="1459403" cy="1014285"/>
          </a:xfrm>
          <a:custGeom>
            <a:avLst/>
            <a:gdLst/>
            <a:ahLst/>
            <a:cxnLst/>
            <a:rect l="l" t="t" r="r" b="b"/>
            <a:pathLst>
              <a:path w="1459403" h="1014285">
                <a:moveTo>
                  <a:pt x="0" y="0"/>
                </a:moveTo>
                <a:lnTo>
                  <a:pt x="1459403" y="0"/>
                </a:lnTo>
                <a:lnTo>
                  <a:pt x="1459403" y="1014285"/>
                </a:lnTo>
                <a:lnTo>
                  <a:pt x="0" y="1014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7206612" y="-529747"/>
            <a:ext cx="1668596" cy="2181205"/>
          </a:xfrm>
          <a:custGeom>
            <a:avLst/>
            <a:gdLst/>
            <a:ahLst/>
            <a:cxnLst/>
            <a:rect l="l" t="t" r="r" b="b"/>
            <a:pathLst>
              <a:path w="1668596" h="2181205">
                <a:moveTo>
                  <a:pt x="0" y="0"/>
                </a:moveTo>
                <a:lnTo>
                  <a:pt x="1668595" y="0"/>
                </a:lnTo>
                <a:lnTo>
                  <a:pt x="1668595" y="2181204"/>
                </a:lnTo>
                <a:lnTo>
                  <a:pt x="0" y="2181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977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-734750" y="7574758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6"/>
                </a:lnTo>
                <a:lnTo>
                  <a:pt x="0" y="1639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3080" r="-2279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AutoShape 15"/>
          <p:cNvSpPr/>
          <p:nvPr/>
        </p:nvSpPr>
        <p:spPr>
          <a:xfrm flipV="1">
            <a:off x="16654009" y="9305925"/>
            <a:ext cx="605291" cy="0"/>
          </a:xfrm>
          <a:prstGeom prst="line">
            <a:avLst/>
          </a:prstGeom>
          <a:ln w="952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4429872" y="2568239"/>
            <a:ext cx="1361601" cy="1337773"/>
          </a:xfrm>
          <a:custGeom>
            <a:avLst/>
            <a:gdLst/>
            <a:ahLst/>
            <a:cxnLst/>
            <a:rect l="l" t="t" r="r" b="b"/>
            <a:pathLst>
              <a:path w="1361601" h="1337773">
                <a:moveTo>
                  <a:pt x="0" y="0"/>
                </a:moveTo>
                <a:lnTo>
                  <a:pt x="1361601" y="0"/>
                </a:lnTo>
                <a:lnTo>
                  <a:pt x="1361601" y="1337773"/>
                </a:lnTo>
                <a:lnTo>
                  <a:pt x="0" y="1337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46975" y="4430664"/>
            <a:ext cx="9381023" cy="156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74E8AE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Impacto Real para la DGA🟩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74740" y="5608589"/>
            <a:ext cx="15713260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Eficiencia: Automatiza tareas repetitivas, liberando al personal (KPI de respuesta del OPAC: p95 &lt; 500 ms).</a:t>
            </a:r>
          </a:p>
          <a:p>
            <a:pPr algn="l">
              <a:lnSpc>
                <a:spcPts val="3839"/>
              </a:lnSpc>
            </a:pPr>
            <a:endParaRPr lang="en-US" sz="3199">
              <a:solidFill>
                <a:srgbClr val="FFFFFF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690876" lvl="1" indent="-345438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Optimización: Permite saber exactamente dónde invertir en nuevos materiales.</a:t>
            </a:r>
          </a:p>
          <a:p>
            <a:pPr algn="l">
              <a:lnSpc>
                <a:spcPts val="3839"/>
              </a:lnSpc>
            </a:pPr>
            <a:endParaRPr lang="en-US" sz="3199">
              <a:solidFill>
                <a:srgbClr val="FFFFFF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690876" lvl="1" indent="-345438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Modernización: Ofrece una experiencia digital moderna, transformando la biblioteca en una fuente de inteligencia organizacional</a:t>
            </a:r>
          </a:p>
          <a:p>
            <a:pPr algn="l">
              <a:lnSpc>
                <a:spcPts val="3839"/>
              </a:lnSpc>
            </a:pPr>
            <a:endParaRPr lang="en-US" sz="3199">
              <a:solidFill>
                <a:srgbClr val="FFFFFF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54612" y="3960499"/>
            <a:ext cx="2242747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080A0F"/>
                </a:solidFill>
                <a:latin typeface="Arimo Bold"/>
                <a:ea typeface="Arimo Bold"/>
                <a:cs typeface="Arimo Bold"/>
                <a:sym typeface="Arimo Bold"/>
              </a:rPr>
              <a:t>Product #01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40398" y="3960499"/>
            <a:ext cx="2242747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080A0F"/>
                </a:solidFill>
                <a:latin typeface="Arimo Bold"/>
                <a:ea typeface="Arimo Bold"/>
                <a:cs typeface="Arimo Bold"/>
                <a:sym typeface="Arimo Bold"/>
              </a:rPr>
              <a:t>Product #02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54612" y="5061854"/>
            <a:ext cx="2242747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74E8AE"/>
                </a:solidFill>
                <a:latin typeface="Arimo Bold"/>
                <a:ea typeface="Arimo Bold"/>
                <a:cs typeface="Arimo Bold"/>
                <a:sym typeface="Arimo Bold"/>
              </a:rPr>
              <a:t>Service #01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40398" y="5061854"/>
            <a:ext cx="2242747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74E8AE"/>
                </a:solidFill>
                <a:latin typeface="Arimo Bold"/>
                <a:ea typeface="Arimo Bold"/>
                <a:cs typeface="Arimo Bold"/>
                <a:sym typeface="Arimo Bold"/>
              </a:rPr>
              <a:t>Service #02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7702" y="1800657"/>
            <a:ext cx="1795105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05</a:t>
            </a:r>
          </a:p>
        </p:txBody>
      </p:sp>
      <p:sp>
        <p:nvSpPr>
          <p:cNvPr id="3" name="AutoShape 3"/>
          <p:cNvSpPr/>
          <p:nvPr/>
        </p:nvSpPr>
        <p:spPr>
          <a:xfrm>
            <a:off x="3542807" y="2558605"/>
            <a:ext cx="0" cy="330917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1747702" y="2891369"/>
            <a:ext cx="2284646" cy="0"/>
          </a:xfrm>
          <a:prstGeom prst="line">
            <a:avLst/>
          </a:prstGeom>
          <a:ln w="190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4032348" y="5242350"/>
            <a:ext cx="12010883" cy="102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6926" lvl="1" indent="-363463" algn="l">
              <a:lnSpc>
                <a:spcPts val="4040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El SIGB es una inversión (no un gasto) en eficiencia, conocimiento y modernización para la DGAC.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748422" y="1776249"/>
            <a:ext cx="481814" cy="481814"/>
            <a:chOff x="0" y="0"/>
            <a:chExt cx="4064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7800" y="28575"/>
              <a:ext cx="1524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748422" y="3054080"/>
            <a:ext cx="481814" cy="481814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28575"/>
              <a:ext cx="1524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748422" y="4331912"/>
            <a:ext cx="481814" cy="481814"/>
            <a:chOff x="0" y="0"/>
            <a:chExt cx="4064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28575"/>
              <a:ext cx="1524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748422" y="5609743"/>
            <a:ext cx="481814" cy="481814"/>
            <a:chOff x="0" y="0"/>
            <a:chExt cx="4064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7800" y="28575"/>
              <a:ext cx="1524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748422" y="6887575"/>
            <a:ext cx="481814" cy="481814"/>
            <a:chOff x="0" y="0"/>
            <a:chExt cx="40640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7800" y="28575"/>
              <a:ext cx="1524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748422" y="8165406"/>
            <a:ext cx="481814" cy="481814"/>
            <a:chOff x="0" y="0"/>
            <a:chExt cx="40640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7800" y="28575"/>
              <a:ext cx="1524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6046635" y="-494606"/>
            <a:ext cx="2165341" cy="1839463"/>
          </a:xfrm>
          <a:custGeom>
            <a:avLst/>
            <a:gdLst/>
            <a:ahLst/>
            <a:cxnLst/>
            <a:rect l="l" t="t" r="r" b="b"/>
            <a:pathLst>
              <a:path w="2165341" h="1839463">
                <a:moveTo>
                  <a:pt x="0" y="0"/>
                </a:moveTo>
                <a:lnTo>
                  <a:pt x="2165342" y="0"/>
                </a:lnTo>
                <a:lnTo>
                  <a:pt x="2165342" y="1839463"/>
                </a:lnTo>
                <a:lnTo>
                  <a:pt x="0" y="1839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57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7785624" y="8225338"/>
            <a:ext cx="995305" cy="939280"/>
          </a:xfrm>
          <a:custGeom>
            <a:avLst/>
            <a:gdLst/>
            <a:ahLst/>
            <a:cxnLst/>
            <a:rect l="l" t="t" r="r" b="b"/>
            <a:pathLst>
              <a:path w="995305" h="939280">
                <a:moveTo>
                  <a:pt x="0" y="0"/>
                </a:moveTo>
                <a:lnTo>
                  <a:pt x="995305" y="0"/>
                </a:lnTo>
                <a:lnTo>
                  <a:pt x="995305" y="939281"/>
                </a:lnTo>
                <a:lnTo>
                  <a:pt x="0" y="93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7176" t="-132220" r="-4037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AutoShape 26"/>
          <p:cNvSpPr/>
          <p:nvPr/>
        </p:nvSpPr>
        <p:spPr>
          <a:xfrm flipV="1">
            <a:off x="1760806" y="9641782"/>
            <a:ext cx="605291" cy="0"/>
          </a:xfrm>
          <a:prstGeom prst="line">
            <a:avLst/>
          </a:prstGeom>
          <a:ln w="95250" cap="flat">
            <a:solidFill>
              <a:srgbClr val="74E8A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7818646" y="6887575"/>
            <a:ext cx="4438287" cy="3177507"/>
          </a:xfrm>
          <a:custGeom>
            <a:avLst/>
            <a:gdLst/>
            <a:ahLst/>
            <a:cxnLst/>
            <a:rect l="l" t="t" r="r" b="b"/>
            <a:pathLst>
              <a:path w="4438287" h="3177507">
                <a:moveTo>
                  <a:pt x="0" y="0"/>
                </a:moveTo>
                <a:lnTo>
                  <a:pt x="4438287" y="0"/>
                </a:lnTo>
                <a:lnTo>
                  <a:pt x="4438287" y="3177507"/>
                </a:lnTo>
                <a:lnTo>
                  <a:pt x="0" y="3177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1747702" y="3546417"/>
            <a:ext cx="7555196" cy="85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74E8AE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Cierre 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283</Words>
  <Application>Microsoft Office PowerPoint</Application>
  <PresentationFormat>Personalizado</PresentationFormat>
  <Paragraphs>41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Gotham Bold</vt:lpstr>
      <vt:lpstr>Arial</vt:lpstr>
      <vt:lpstr>Arimo Bold</vt:lpstr>
      <vt:lpstr>Gotham</vt:lpstr>
      <vt:lpstr>Lato Bold</vt:lpstr>
      <vt:lpstr>Calibri</vt:lpstr>
      <vt:lpstr>Arimo</vt:lpstr>
      <vt:lpstr>ITC Avant Garde Gothic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Modern Company Pitch Presentation</dc:title>
  <cp:lastModifiedBy>MIGUEL ANGEL IGNACIO DONOSO RODRIGUEZ</cp:lastModifiedBy>
  <cp:revision>2</cp:revision>
  <dcterms:created xsi:type="dcterms:W3CDTF">2006-08-16T00:00:00Z</dcterms:created>
  <dcterms:modified xsi:type="dcterms:W3CDTF">2025-10-16T19:24:45Z</dcterms:modified>
  <dc:identifier>DAG1ElPZmis</dc:identifier>
</cp:coreProperties>
</file>